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consolata"/>
      <p:regular r:id="rId17"/>
    </p:embeddedFont>
    <p:embeddedFont>
      <p:font typeface="Inconsolata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sv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svg"/><Relationship Id="rId16" Type="http://schemas.openxmlformats.org/officeDocument/2006/relationships/slideLayout" Target="../slideLayouts/slideLayout8.xml"/><Relationship Id="rId1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Fundamentals of Artificial Intelligence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Understanding the core concepts that power intelligent systems — from human cognition to machine reasoning.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3264" y="1020128"/>
            <a:ext cx="7610475" cy="559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Mastering Constraints and Problems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264" y="1848445"/>
            <a:ext cx="537329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29663" y="2027515"/>
            <a:ext cx="2238851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Problem Definition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829663" y="2414707"/>
            <a:ext cx="7173873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Initial state, actions, transition model, goal test, path cost form a well-defined problem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869" y="3102173"/>
            <a:ext cx="537329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98268" y="3281243"/>
            <a:ext cx="2574250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Constraint Satisfaction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098268" y="3668435"/>
            <a:ext cx="6905268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CSPs like Sudoku use constraint propagation and backtracking to find valid solutions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593" y="4355902"/>
            <a:ext cx="537329" cy="1143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66992" y="4534972"/>
            <a:ext cx="3021925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Intelligent Problem-Solving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366992" y="4922163"/>
            <a:ext cx="6636544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Agents combine perception, reasoning, search, and optimization to navigate complex environments effectively</a:t>
            </a:r>
            <a:endParaRPr lang="en-US" sz="1400" dirty="0"/>
          </a:p>
        </p:txBody>
      </p:sp>
      <p:sp>
        <p:nvSpPr>
          <p:cNvPr id="13" name="Shape 7"/>
          <p:cNvSpPr/>
          <p:nvPr/>
        </p:nvSpPr>
        <p:spPr>
          <a:xfrm>
            <a:off x="6113264" y="5875615"/>
            <a:ext cx="7890272" cy="1333857"/>
          </a:xfrm>
          <a:prstGeom prst="roundRect">
            <a:avLst>
              <a:gd name="adj" fmla="val 2014"/>
            </a:avLst>
          </a:prstGeom>
          <a:solidFill>
            <a:srgbClr val="4A022B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334" y="6140887"/>
            <a:ext cx="223838" cy="17907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695242" y="6099453"/>
            <a:ext cx="7129224" cy="859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🎯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Key Insight: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Classical AI foundations remain essential. From state-space search to heuristic optimization, these concepts power modern intelligent systems that learn, reason, and solve real-world problems.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686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216" y="3377684"/>
            <a:ext cx="8304609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Intelligence: Human and Beyond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5216" y="4623435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Human Mind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75216" y="5190887"/>
            <a:ext cx="6269831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brains process sensory information, learn from experience, solve complex problems, and adapt to new situations. This remarkable ability to reason, plan, and understand defines human intelligence.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92973" y="4623435"/>
            <a:ext cx="3045023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Non-Human Intelligence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592973" y="5190887"/>
            <a:ext cx="6269831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Animals exhibit problem-solving and adaptive behaviors. Artificial Intelligence mimics these cognitive abilities through computational methods, enabling machines to perceive, reason, and act in the world.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75216" y="7056596"/>
            <a:ext cx="13079968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Connection: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AI aims to replicate the mental processes of intelligence—whether through symbolic reasoning or neural network patterns inspired by biological brains.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65202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Four Perspectives on AI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Thinking Humanly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Modeling how the human mind solves problems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Acting Humanly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Turing test: Can machines behave indistinguishably from humans?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Thinking Rationally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Using logic and formal reasoning to reach conclusions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3550"/>
          </a:solidFill>
          <a:ln/>
        </p:spPr>
      </p:sp>
      <p:sp>
        <p:nvSpPr>
          <p:cNvPr id="14" name="Text 11"/>
          <p:cNvSpPr/>
          <p:nvPr/>
        </p:nvSpPr>
        <p:spPr>
          <a:xfrm>
            <a:off x="10206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Acting Rationally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06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Taking optimal actions given available information and goals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2835235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741063"/>
            <a:ext cx="96385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Intelligent Agents: The Foundation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793790" y="47900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 agent is any system that perceives its environment and acts to achieve specific goals.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4080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763101"/>
            <a:ext cx="4196358" cy="3048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93790" y="59374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Perception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93790" y="6427827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Agent gathers information through sensors about its environment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216962" y="54080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5763101"/>
            <a:ext cx="4196358" cy="3048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216962" y="59374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Reasoning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216962" y="6427827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Agent processes information and decides on appropriate actions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640133" y="54080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5763101"/>
            <a:ext cx="4196358" cy="3048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9640133" y="59374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Action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9640133" y="6427827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Agent executes decisions that affect its environment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573"/>
            <a:ext cx="90716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Five Types of Intelligent Agents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25980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310" y="2125980"/>
            <a:ext cx="121920" cy="245661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2383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Simple Reflex Agent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2524" y="287369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Responds immediately to current percepts without memory — like a thermostat responding to temperature.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2125980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82" y="2125980"/>
            <a:ext cx="121920" cy="245661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65696" y="2383274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Model-Based Reflex Agent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565696" y="287369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Maintains internal state to track environment changes, enabling responses to complex situations.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2125980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2125980"/>
            <a:ext cx="121920" cy="245661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88868" y="2383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Goal-Based Agent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988868" y="287369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Pursues specific objectives and plans sequences of actions to achieve desired goals.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93790" y="4809411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4809411"/>
            <a:ext cx="121920" cy="245661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42524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Utility-Based Agent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142524" y="555712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Optimizes outcomes using a preference measure, maximizing satisfaction across multiple objectives.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5216962" y="4809411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482" y="4809411"/>
            <a:ext cx="121920" cy="2456617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565696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Learning Agent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5565696" y="555712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Improves performance over time through experience, adapting its behavior based on feedback.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2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Approaches to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323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Symbolic AI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2904173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Uses explicit rules and logic. Agents reason through structured knowledge representation — think chess engines with rule-based strategies.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454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Connectionist AI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526643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Inspired by neural networks, learning patterns from data. Powers modern deep learning and image recognition.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2323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Evolutionary AI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2904173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Mimics natural selection, evolving solutions through mutation and selection — useful for optimization problems.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5825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Statistical/ML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56321" y="5163741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Learns from data using probability and statistics, discovering patterns without explicit programming.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236" y="750094"/>
            <a:ext cx="7687747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Understanding AI Environments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2236" y="1837015"/>
            <a:ext cx="13145929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 agent's environment has characteristics that determine how it must reason and act.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2045375" y="3032998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Observable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742236" y="3491508"/>
            <a:ext cx="3954304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Fully: Agent sees entire state. Partially: Agent has incomplete information.</a:t>
            </a:r>
            <a:endParaRPr lang="en-US" sz="16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4674" y="2646640"/>
            <a:ext cx="4601051" cy="4601051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648" y="3841849"/>
            <a:ext cx="317302" cy="3173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3861" y="2414826"/>
            <a:ext cx="3710464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Deterministic vs. Stochastic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9933861" y="2873335"/>
            <a:ext cx="3954304" cy="1017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Deterministic: Actions always have same outcome. Stochastic: Uncertain outcomes.</a:t>
            </a:r>
            <a:endParaRPr lang="en-US" sz="16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674" y="2646640"/>
            <a:ext cx="4601051" cy="4601051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54111" y="3256895"/>
            <a:ext cx="317302" cy="31730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39826" y="4209098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Static vs. Dynamic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10039826" y="4667607"/>
            <a:ext cx="3848338" cy="1017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Static: Environment unchanging. Dynamic: Environment changes while agent deliberates.</a:t>
            </a:r>
            <a:endParaRPr lang="en-US" sz="16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4674" y="2646640"/>
            <a:ext cx="4601051" cy="4601051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66870" y="4788515"/>
            <a:ext cx="317302" cy="31730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933861" y="6003369"/>
            <a:ext cx="3047881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Discrete vs. Continuous</a:t>
            </a:r>
            <a:endParaRPr lang="en-US" sz="2050" dirty="0"/>
          </a:p>
        </p:txBody>
      </p:sp>
      <p:sp>
        <p:nvSpPr>
          <p:cNvPr id="17" name="Text 9"/>
          <p:cNvSpPr/>
          <p:nvPr/>
        </p:nvSpPr>
        <p:spPr>
          <a:xfrm>
            <a:off x="9933861" y="6461879"/>
            <a:ext cx="3954304" cy="1017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Discrete: Finite states and actions. Continuous: Infinite possibilities (e.g., robot motion).</a:t>
            </a:r>
            <a:endParaRPr lang="en-US" sz="16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14674" y="2646640"/>
            <a:ext cx="4601051" cy="4601051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54111" y="6320016"/>
            <a:ext cx="317302" cy="317302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1781175" y="5724406"/>
            <a:ext cx="2915364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Single vs. Multi-Agent</a:t>
            </a:r>
            <a:endParaRPr lang="en-US" sz="2050" dirty="0"/>
          </a:p>
        </p:txBody>
      </p:sp>
      <p:sp>
        <p:nvSpPr>
          <p:cNvPr id="21" name="Text 11"/>
          <p:cNvSpPr/>
          <p:nvPr/>
        </p:nvSpPr>
        <p:spPr>
          <a:xfrm>
            <a:off x="742236" y="6182916"/>
            <a:ext cx="3954304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Single: One agent. Multi: Multiple agents interact and compete or cooperate.</a:t>
            </a:r>
            <a:endParaRPr lang="en-US" sz="1650" dirty="0"/>
          </a:p>
        </p:txBody>
      </p:sp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14674" y="2646640"/>
            <a:ext cx="4601051" cy="4601051"/>
          </a:xfrm>
          <a:prstGeom prst="rect">
            <a:avLst/>
          </a:prstGeom>
        </p:spPr>
      </p:pic>
      <p:pic>
        <p:nvPicPr>
          <p:cNvPr id="23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53648" y="5735062"/>
            <a:ext cx="317302" cy="3173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350" y="754261"/>
            <a:ext cx="689705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Search and Problem Solving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29350" y="1735931"/>
            <a:ext cx="7658100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State Space Representation: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Problems are solved by exploring possible states from initial state to goal state. A search tree maps the space of possible solutions.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29350" y="2993350"/>
            <a:ext cx="477560" cy="477560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6" name="Text 3"/>
          <p:cNvSpPr/>
          <p:nvPr/>
        </p:nvSpPr>
        <p:spPr>
          <a:xfrm>
            <a:off x="6308884" y="3033058"/>
            <a:ext cx="318373" cy="398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6919079" y="3066217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Uninformed Search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6919079" y="3525203"/>
            <a:ext cx="6968371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BFS and DFS explore without problem knowledge. DLS limits depth; IDS combines depth-first with iterative deepening.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6229350" y="4628793"/>
            <a:ext cx="477560" cy="477560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0" name="Text 7"/>
          <p:cNvSpPr/>
          <p:nvPr/>
        </p:nvSpPr>
        <p:spPr>
          <a:xfrm>
            <a:off x="6308884" y="4668500"/>
            <a:ext cx="318373" cy="398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8"/>
          <p:cNvSpPr/>
          <p:nvPr/>
        </p:nvSpPr>
        <p:spPr>
          <a:xfrm>
            <a:off x="6919079" y="4701659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Bidirectional Search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919079" y="5160645"/>
            <a:ext cx="6968371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Searches simultaneously from start and goal, meeting in the middle — reducing search space significantly.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29350" y="6264235"/>
            <a:ext cx="477560" cy="477560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4" name="Text 11"/>
          <p:cNvSpPr/>
          <p:nvPr/>
        </p:nvSpPr>
        <p:spPr>
          <a:xfrm>
            <a:off x="6308884" y="6303943"/>
            <a:ext cx="318373" cy="398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2"/>
          <p:cNvSpPr/>
          <p:nvPr/>
        </p:nvSpPr>
        <p:spPr>
          <a:xfrm>
            <a:off x="6919079" y="6337102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Heuristics Matter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6919079" y="6796088"/>
            <a:ext cx="6968371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Using domain knowledge (Manhattan Distance, Misplaced Tiles) guides search toward goals efficiently rather than blind exploration.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989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Informed Search and Optimization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64431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Informed Search Algorithms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9990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Best-First Search: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Greedily selects most promising nodes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05005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A* Algorithm: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Combines actual cost with heuristic estimate — optimal and complete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97300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AO* Algorithm: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Handles AND-OR graph problems with multiple solution paths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064431"/>
            <a:ext cx="32588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Optimization Techniques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3645575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Hill Climbing: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Follows steepest improvement, fast but risks local optima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81357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Minimax: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Game search exploring all moves to find best strategy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981581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Alpha-Beta Pruning: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Eliminates branches that won't affect final choice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2025-10-27T05:49:07Z</dcterms:created>
  <dcterms:modified xsi:type="dcterms:W3CDTF">2025-10-27T05:49:07Z</dcterms:modified>
</cp:coreProperties>
</file>